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8" r:id="rId5"/>
    <p:sldId id="289" r:id="rId6"/>
    <p:sldId id="299" r:id="rId7"/>
    <p:sldId id="293" r:id="rId8"/>
    <p:sldId id="290" r:id="rId9"/>
    <p:sldId id="291" r:id="rId10"/>
    <p:sldId id="292" r:id="rId11"/>
    <p:sldId id="273" r:id="rId12"/>
    <p:sldId id="296" r:id="rId13"/>
    <p:sldId id="275" r:id="rId14"/>
    <p:sldId id="30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F17"/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riya M" userId="5fc115ae755570a2" providerId="LiveId" clId="{E76FB662-55E2-41A7-9A7C-7CB96B1E5E5C}"/>
    <pc:docChg chg="undo custSel modSld">
      <pc:chgData name="Sushriya M" userId="5fc115ae755570a2" providerId="LiveId" clId="{E76FB662-55E2-41A7-9A7C-7CB96B1E5E5C}" dt="2022-06-19T19:22:04.947" v="9" actId="20577"/>
      <pc:docMkLst>
        <pc:docMk/>
      </pc:docMkLst>
      <pc:sldChg chg="modSp mod">
        <pc:chgData name="Sushriya M" userId="5fc115ae755570a2" providerId="LiveId" clId="{E76FB662-55E2-41A7-9A7C-7CB96B1E5E5C}" dt="2022-06-11T14:56:43.441" v="4" actId="255"/>
        <pc:sldMkLst>
          <pc:docMk/>
          <pc:sldMk cId="4041457393" sldId="268"/>
        </pc:sldMkLst>
        <pc:spChg chg="mod">
          <ac:chgData name="Sushriya M" userId="5fc115ae755570a2" providerId="LiveId" clId="{E76FB662-55E2-41A7-9A7C-7CB96B1E5E5C}" dt="2022-06-11T14:56:43.441" v="4" actId="255"/>
          <ac:spMkLst>
            <pc:docMk/>
            <pc:sldMk cId="4041457393" sldId="268"/>
            <ac:spMk id="16" creationId="{D284643B-288B-4193-AFF3-324BA95A77A6}"/>
          </ac:spMkLst>
        </pc:spChg>
      </pc:sldChg>
      <pc:sldChg chg="modSp mod">
        <pc:chgData name="Sushriya M" userId="5fc115ae755570a2" providerId="LiveId" clId="{E76FB662-55E2-41A7-9A7C-7CB96B1E5E5C}" dt="2022-06-19T19:22:04.947" v="9" actId="20577"/>
        <pc:sldMkLst>
          <pc:docMk/>
          <pc:sldMk cId="3098693234" sldId="275"/>
        </pc:sldMkLst>
        <pc:spChg chg="mod">
          <ac:chgData name="Sushriya M" userId="5fc115ae755570a2" providerId="LiveId" clId="{E76FB662-55E2-41A7-9A7C-7CB96B1E5E5C}" dt="2022-06-19T19:22:02.899" v="7" actId="20577"/>
          <ac:spMkLst>
            <pc:docMk/>
            <pc:sldMk cId="3098693234" sldId="275"/>
            <ac:spMk id="35" creationId="{F6CAE86E-131D-47BD-A66D-E478F7FF9031}"/>
          </ac:spMkLst>
        </pc:spChg>
        <pc:spChg chg="mod">
          <ac:chgData name="Sushriya M" userId="5fc115ae755570a2" providerId="LiveId" clId="{E76FB662-55E2-41A7-9A7C-7CB96B1E5E5C}" dt="2022-06-19T19:22:04.947" v="9" actId="20577"/>
          <ac:spMkLst>
            <pc:docMk/>
            <pc:sldMk cId="3098693234" sldId="275"/>
            <ac:spMk id="36" creationId="{E0834262-06B4-4DBC-A5E6-E7BD1AF9C1F4}"/>
          </ac:spMkLst>
        </pc:spChg>
      </pc:sldChg>
      <pc:sldChg chg="modSp mod">
        <pc:chgData name="Sushriya M" userId="5fc115ae755570a2" providerId="LiveId" clId="{E76FB662-55E2-41A7-9A7C-7CB96B1E5E5C}" dt="2022-06-11T14:55:05.412" v="2" actId="1076"/>
        <pc:sldMkLst>
          <pc:docMk/>
          <pc:sldMk cId="2703902735" sldId="289"/>
        </pc:sldMkLst>
        <pc:spChg chg="mod">
          <ac:chgData name="Sushriya M" userId="5fc115ae755570a2" providerId="LiveId" clId="{E76FB662-55E2-41A7-9A7C-7CB96B1E5E5C}" dt="2022-06-11T14:55:01.326" v="0" actId="14100"/>
          <ac:spMkLst>
            <pc:docMk/>
            <pc:sldMk cId="2703902735" sldId="289"/>
            <ac:spMk id="11" creationId="{8C553516-5C72-4D87-B46F-91D466877B67}"/>
          </ac:spMkLst>
        </pc:spChg>
        <pc:picChg chg="mod">
          <ac:chgData name="Sushriya M" userId="5fc115ae755570a2" providerId="LiveId" clId="{E76FB662-55E2-41A7-9A7C-7CB96B1E5E5C}" dt="2022-06-11T14:55:05.412" v="2" actId="1076"/>
          <ac:picMkLst>
            <pc:docMk/>
            <pc:sldMk cId="2703902735" sldId="289"/>
            <ac:picMk id="2" creationId="{7085FD82-29BC-3DB5-08FE-8F2FC0E730A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564" y="1550988"/>
            <a:ext cx="3705310" cy="2387600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042" y="4057095"/>
            <a:ext cx="3284832" cy="1553129"/>
          </a:xfrm>
        </p:spPr>
        <p:txBody>
          <a:bodyPr/>
          <a:lstStyle/>
          <a:p>
            <a:r>
              <a:rPr lang="en-US" dirty="0"/>
              <a:t>​​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4BEC34-590A-46E2-8091-B2777D33B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40" y="724868"/>
            <a:ext cx="4386945" cy="639955"/>
          </a:xfrm>
        </p:spPr>
        <p:txBody>
          <a:bodyPr/>
          <a:lstStyle/>
          <a:p>
            <a:r>
              <a:rPr lang="en-US" dirty="0"/>
              <a:t>2-Year action plan</a:t>
            </a:r>
          </a:p>
        </p:txBody>
      </p:sp>
      <p:sp>
        <p:nvSpPr>
          <p:cNvPr id="181" name="Text Placeholder 180">
            <a:extLst>
              <a:ext uri="{FF2B5EF4-FFF2-40B4-BE49-F238E27FC236}">
                <a16:creationId xmlns:a16="http://schemas.microsoft.com/office/drawing/2014/main" id="{8A547429-2805-4AC2-8467-3F72E37C584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58310"/>
            <a:ext cx="1440088" cy="469597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Supply volunteers​</a:t>
            </a:r>
          </a:p>
        </p:txBody>
      </p:sp>
      <p:sp>
        <p:nvSpPr>
          <p:cNvPr id="182" name="Text Placeholder 181">
            <a:extLst>
              <a:ext uri="{FF2B5EF4-FFF2-40B4-BE49-F238E27FC236}">
                <a16:creationId xmlns:a16="http://schemas.microsoft.com/office/drawing/2014/main" id="{2C97C993-8319-48B9-8E83-2F9B68A1CF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58310"/>
            <a:ext cx="1440088" cy="469597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Run focus groups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​</a:t>
            </a:r>
          </a:p>
        </p:txBody>
      </p:sp>
      <p:sp>
        <p:nvSpPr>
          <p:cNvPr id="183" name="Text Placeholder 182">
            <a:extLst>
              <a:ext uri="{FF2B5EF4-FFF2-40B4-BE49-F238E27FC236}">
                <a16:creationId xmlns:a16="http://schemas.microsoft.com/office/drawing/2014/main" id="{263BC967-76B0-4564-805B-AEFB5BB2D4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58310"/>
            <a:ext cx="1440088" cy="469597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Gather feedback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6CAE86E-131D-47BD-A66D-E478F7FF90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626450"/>
            <a:ext cx="1021001" cy="50172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2021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5BDF10-9481-4828-924F-880B3E77B9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B3876F-6429-4C62-B8DC-4613F5941D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E7A816-3856-45FA-A1D4-27A001C38C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30365" y="3027930"/>
            <a:ext cx="615309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51BCBC4-180E-41CE-A601-3AE2031623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569E36-061E-4A05-877C-D6A852A3B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027930"/>
            <a:ext cx="61531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AB7A3A-2F5D-49DB-8E2F-0A5541088F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Jun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314328-26C3-4231-A5FE-0814BEA513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Jul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CFA07F-6771-4F57-857D-A47B2212B4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77978" y="3027930"/>
            <a:ext cx="61531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5D9290-1B2E-48F3-A3B3-BCAF7D15A8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Sep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F85BF40-CA9A-44D7-92A0-FEE43C5BEE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Oct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8447F8F-7B7E-46BF-B3B9-DC9AD314895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46420" y="3027930"/>
            <a:ext cx="61531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A469DC-33CD-4153-BDC0-6474E3E502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027930"/>
            <a:ext cx="495300" cy="65227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</a:t>
            </a:r>
          </a:p>
        </p:txBody>
      </p:sp>
      <p:sp>
        <p:nvSpPr>
          <p:cNvPr id="184" name="Text Placeholder 183">
            <a:extLst>
              <a:ext uri="{FF2B5EF4-FFF2-40B4-BE49-F238E27FC236}">
                <a16:creationId xmlns:a16="http://schemas.microsoft.com/office/drawing/2014/main" id="{2DF3FACC-C19C-4295-A145-DD696E690D5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4003137"/>
            <a:ext cx="1440088" cy="408780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Test with restaurants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​</a:t>
            </a:r>
          </a:p>
        </p:txBody>
      </p:sp>
      <p:sp>
        <p:nvSpPr>
          <p:cNvPr id="185" name="Text Placeholder 184">
            <a:extLst>
              <a:ext uri="{FF2B5EF4-FFF2-40B4-BE49-F238E27FC236}">
                <a16:creationId xmlns:a16="http://schemas.microsoft.com/office/drawing/2014/main" id="{7FCE7584-C471-4D46-82BD-B9BDC24C3B2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4003137"/>
            <a:ext cx="1440088" cy="408780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Regional launch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​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F1639AA1-9BA9-4AA6-90E0-4613A08F00E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4003137"/>
            <a:ext cx="1440088" cy="408780"/>
          </a:xfrm>
        </p:spPr>
        <p:txBody>
          <a:bodyPr/>
          <a:lstStyle/>
          <a:p>
            <a:r>
              <a:rPr lang="en-ZA" dirty="0"/>
              <a:t>Deliver to consumers</a:t>
            </a:r>
            <a:r>
              <a:rPr lang="en-US" dirty="0"/>
              <a:t>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0834262-06B4-4DBC-A5E6-E7BD1AF9C1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449901"/>
            <a:ext cx="1021001" cy="501726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2022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733E4A2-1758-420E-859C-2F516F58B0F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D840586-89F9-4DD4-876D-EF2C849CB4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B3160EC-D569-4BEB-9929-47F635331D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0365" y="4871997"/>
            <a:ext cx="615309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365A3B0-D56F-42E4-AE44-43ED217E1E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C40B3A8-12BD-48DF-9C40-1CC279A1DD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311D64-FD70-48DD-9EF5-CE9A1AB4E3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6AFABD2-DEFC-4F2E-8EBC-A3277EAB33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4F18B60-CA9A-455D-9DA7-22DA3F64BC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77978" y="4871997"/>
            <a:ext cx="61531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D5782D3-BFB1-4EF7-B540-263CE11AEC6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8D4C60-1C91-47B2-8BC2-B60EBD95240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509B77-2D8F-49A0-AA13-E9D5FE8B0E2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6420" y="4871997"/>
            <a:ext cx="61531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C9159E3-B140-47B6-B88C-F571AB8EF53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8D0DB1-D814-4CB6-BC31-E9A17F1D8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9ED2886-A627-444C-B124-EC0246427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4DB28-657B-406F-B86E-512A5B493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A14293-A8F8-4C4D-B9C4-9EB927A2B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E123F5-0373-4FDD-8338-7A2FF55E5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532898"/>
            <a:ext cx="6313957" cy="344415"/>
            <a:chOff x="2750737" y="2675138"/>
            <a:chExt cx="6313957" cy="34441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A6C16F-E6DE-487C-9AE8-436FAF2BE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F5AFE4-1394-4C59-8DB8-DC23E3EA7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95E9A0-DBFB-4894-BFE2-04AFDE784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6753B-DB27-4801-BF33-38E7B32D7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AC7C-A5D5-4C9E-BC51-2D10C08B5D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E96995-8FE4-4D3C-9AF3-F9D01916D3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9E32DD1-F569-4B45-A93B-6C85D1883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D60F81D-8204-446B-ADB2-1B705B115B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F6C51E1-19CD-46D3-898B-8EF3742D6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146DFD-855F-48A1-A626-24FBCDBECB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DC3F88-7D23-4813-8427-79D9B8B8A3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D8E890-E0C9-4789-9CE8-13EB75271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5617D2-8FCB-4048-822C-42CDA05ABF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48D4D6D-40EC-4585-AADE-B3A1B62FB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D2CE2E-4BF1-4266-A47A-7313A3EAC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6A6500-7BA0-4658-8B46-069B0DC37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59" name="Oval 234">
              <a:extLst>
                <a:ext uri="{FF2B5EF4-FFF2-40B4-BE49-F238E27FC236}">
                  <a16:creationId xmlns:a16="http://schemas.microsoft.com/office/drawing/2014/main" id="{047ED61C-F190-4E32-B2D5-F45F4EBD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0" name="Oval 236">
              <a:extLst>
                <a:ext uri="{FF2B5EF4-FFF2-40B4-BE49-F238E27FC236}">
                  <a16:creationId xmlns:a16="http://schemas.microsoft.com/office/drawing/2014/main" id="{980DAD6C-931F-4C38-A9EA-FF9D90E71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Oval 238">
              <a:extLst>
                <a:ext uri="{FF2B5EF4-FFF2-40B4-BE49-F238E27FC236}">
                  <a16:creationId xmlns:a16="http://schemas.microsoft.com/office/drawing/2014/main" id="{023A6C19-6B13-45DE-A2C4-6BC16ADC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2" name="Oval 240">
              <a:extLst>
                <a:ext uri="{FF2B5EF4-FFF2-40B4-BE49-F238E27FC236}">
                  <a16:creationId xmlns:a16="http://schemas.microsoft.com/office/drawing/2014/main" id="{1E5FCAD4-14B0-4A5C-91CC-22561A803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3" name="Oval 242">
              <a:extLst>
                <a:ext uri="{FF2B5EF4-FFF2-40B4-BE49-F238E27FC236}">
                  <a16:creationId xmlns:a16="http://schemas.microsoft.com/office/drawing/2014/main" id="{75E52F31-25FF-42A5-A6CA-B8CB5815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4" name="Oval 244">
              <a:extLst>
                <a:ext uri="{FF2B5EF4-FFF2-40B4-BE49-F238E27FC236}">
                  <a16:creationId xmlns:a16="http://schemas.microsoft.com/office/drawing/2014/main" id="{CACCA1F2-BB61-439F-BAF5-CC683F03C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5" name="Oval 246">
              <a:extLst>
                <a:ext uri="{FF2B5EF4-FFF2-40B4-BE49-F238E27FC236}">
                  <a16:creationId xmlns:a16="http://schemas.microsoft.com/office/drawing/2014/main" id="{A87097D1-1D49-4BA0-94D3-1C5E53220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6" name="Oval 248">
              <a:extLst>
                <a:ext uri="{FF2B5EF4-FFF2-40B4-BE49-F238E27FC236}">
                  <a16:creationId xmlns:a16="http://schemas.microsoft.com/office/drawing/2014/main" id="{E18E8A20-3FB9-485D-8CB9-29D9AE712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7" name="Oval 250">
              <a:extLst>
                <a:ext uri="{FF2B5EF4-FFF2-40B4-BE49-F238E27FC236}">
                  <a16:creationId xmlns:a16="http://schemas.microsoft.com/office/drawing/2014/main" id="{0E248122-1B08-46CF-91D2-E604D4D7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8" name="Oval 252">
              <a:extLst>
                <a:ext uri="{FF2B5EF4-FFF2-40B4-BE49-F238E27FC236}">
                  <a16:creationId xmlns:a16="http://schemas.microsoft.com/office/drawing/2014/main" id="{F4478416-ADCB-4D84-9691-F4D441D84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9" name="Oval 254">
              <a:extLst>
                <a:ext uri="{FF2B5EF4-FFF2-40B4-BE49-F238E27FC236}">
                  <a16:creationId xmlns:a16="http://schemas.microsoft.com/office/drawing/2014/main" id="{3C62CD11-D97E-44A5-BE35-29EA088BC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0" name="Oval 256">
              <a:extLst>
                <a:ext uri="{FF2B5EF4-FFF2-40B4-BE49-F238E27FC236}">
                  <a16:creationId xmlns:a16="http://schemas.microsoft.com/office/drawing/2014/main" id="{F155F3A6-AAD9-44AE-A4F6-02586DA4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D0E82A1-3202-4E11-BEFE-34D5034D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856888"/>
            <a:ext cx="8510121" cy="0"/>
            <a:chOff x="1504814" y="2488864"/>
            <a:chExt cx="8510121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3D119CA-4002-4D3B-9BFA-706C899B5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07D269-2F16-4208-96FC-CC1569871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39EAEA-F021-43F3-8ED5-D2C4FAE132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24ED70A-C65E-4084-A2EF-AB7BBD3C22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3740C5C-0AAB-4623-81A1-5672250A77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8888A7-81A4-45C3-AB87-8B4D7C4FE0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5C87CFD-B6C7-42B2-B8A1-8C1565BDB6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9B0B8BE-7DE5-4390-826C-2D8178C6D8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8BC6E73-6C77-4197-956B-4EC96258E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5A7599-C399-4F8F-B291-820699A42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11CB9-61A1-432D-B6C4-5AE81E3550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975422-90CC-4DD6-8B71-B8040678B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761161"/>
            <a:ext cx="8858463" cy="174171"/>
            <a:chOff x="1835966" y="4162015"/>
            <a:chExt cx="8858463" cy="174171"/>
          </a:xfrm>
        </p:grpSpPr>
        <p:sp>
          <p:nvSpPr>
            <p:cNvPr id="84" name="Oval 234">
              <a:extLst>
                <a:ext uri="{FF2B5EF4-FFF2-40B4-BE49-F238E27FC236}">
                  <a16:creationId xmlns:a16="http://schemas.microsoft.com/office/drawing/2014/main" id="{2B81A66D-6A7C-40E2-B5FF-869A4DA3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5" name="Oval 236">
              <a:extLst>
                <a:ext uri="{FF2B5EF4-FFF2-40B4-BE49-F238E27FC236}">
                  <a16:creationId xmlns:a16="http://schemas.microsoft.com/office/drawing/2014/main" id="{AE38FA8D-AC58-40E5-A464-68D0E3536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6" name="Oval 238">
              <a:extLst>
                <a:ext uri="{FF2B5EF4-FFF2-40B4-BE49-F238E27FC236}">
                  <a16:creationId xmlns:a16="http://schemas.microsoft.com/office/drawing/2014/main" id="{29FDC47B-DA6F-4F9D-A84E-7502E0B2E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7" name="Oval 240">
              <a:extLst>
                <a:ext uri="{FF2B5EF4-FFF2-40B4-BE49-F238E27FC236}">
                  <a16:creationId xmlns:a16="http://schemas.microsoft.com/office/drawing/2014/main" id="{BCE033F3-26DF-4609-88F4-56876269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8" name="Oval 242">
              <a:extLst>
                <a:ext uri="{FF2B5EF4-FFF2-40B4-BE49-F238E27FC236}">
                  <a16:creationId xmlns:a16="http://schemas.microsoft.com/office/drawing/2014/main" id="{3530FEBE-B289-47D0-9039-5C46B162D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A0B3036E-CA64-4F05-814E-33A3AF310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Oval 246">
              <a:extLst>
                <a:ext uri="{FF2B5EF4-FFF2-40B4-BE49-F238E27FC236}">
                  <a16:creationId xmlns:a16="http://schemas.microsoft.com/office/drawing/2014/main" id="{FE9D0F44-1E3D-4F66-8E1E-608D1D49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1" name="Oval 248">
              <a:extLst>
                <a:ext uri="{FF2B5EF4-FFF2-40B4-BE49-F238E27FC236}">
                  <a16:creationId xmlns:a16="http://schemas.microsoft.com/office/drawing/2014/main" id="{DBB10648-1A70-408D-A5C2-10487C5B5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2" name="Oval 250">
              <a:extLst>
                <a:ext uri="{FF2B5EF4-FFF2-40B4-BE49-F238E27FC236}">
                  <a16:creationId xmlns:a16="http://schemas.microsoft.com/office/drawing/2014/main" id="{9434C909-1F54-485B-85BD-C6D1C8EAD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3" name="Oval 252">
              <a:extLst>
                <a:ext uri="{FF2B5EF4-FFF2-40B4-BE49-F238E27FC236}">
                  <a16:creationId xmlns:a16="http://schemas.microsoft.com/office/drawing/2014/main" id="{BDE009B3-A7B9-4A24-A04C-B4B96C02F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4" name="Oval 254">
              <a:extLst>
                <a:ext uri="{FF2B5EF4-FFF2-40B4-BE49-F238E27FC236}">
                  <a16:creationId xmlns:a16="http://schemas.microsoft.com/office/drawing/2014/main" id="{ECF75225-8AA4-4B78-B264-6ABBD52F7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5" name="Oval 256">
              <a:extLst>
                <a:ext uri="{FF2B5EF4-FFF2-40B4-BE49-F238E27FC236}">
                  <a16:creationId xmlns:a16="http://schemas.microsoft.com/office/drawing/2014/main" id="{16E06311-254B-4809-B68A-6AEBABD9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E9A4-C0DA-4DD3-A1DB-33C09F0D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9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3F220D-927F-4B7C-A500-DB0603148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22721"/>
            <a:ext cx="2895600" cy="11112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9CF9814-FBB9-4B07-A6FC-F4816BAF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2514" y="3833158"/>
            <a:ext cx="7021287" cy="1690377"/>
          </a:xfrm>
        </p:spPr>
        <p:txBody>
          <a:bodyPr/>
          <a:lstStyle/>
          <a:p>
            <a:r>
              <a:rPr lang="en-US" dirty="0"/>
              <a:t>At Resto, we believe in giving 110%. By improving the tools of  restaurant management, we help businesses streamline their point-of-sale experience. </a:t>
            </a:r>
          </a:p>
          <a:p>
            <a:r>
              <a:rPr lang="en-US" dirty="0"/>
              <a:t>We thrive because of our market knowledge and a great team behind our product. </a:t>
            </a:r>
          </a:p>
        </p:txBody>
      </p:sp>
      <p:pic>
        <p:nvPicPr>
          <p:cNvPr id="9" name="Picture Placeholder 8" descr="A close up of some grapes on a vine laying on a wooden surface">
            <a:extLst>
              <a:ext uri="{FF2B5EF4-FFF2-40B4-BE49-F238E27FC236}">
                <a16:creationId xmlns:a16="http://schemas.microsoft.com/office/drawing/2014/main" id="{B1FA7CA3-31C3-4909-8F30-8FFC7F515C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1" y="-1"/>
            <a:ext cx="12196282" cy="291737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983614-C8F0-40F3-A0C5-5F588325A8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524000" y="3689466"/>
            <a:ext cx="12192000" cy="3228108"/>
          </a:xfrm>
        </p:spPr>
        <p:txBody>
          <a:bodyPr/>
          <a:lstStyle/>
          <a:p>
            <a:r>
              <a:rPr lang="en-US" dirty="0"/>
              <a:t>Sum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37A493-2155-4C68-89F5-005884779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38600" y="0"/>
            <a:ext cx="0" cy="53035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445F3-9517-4EFE-9147-CEE3B0EB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3418" y="1638358"/>
            <a:ext cx="4230255" cy="1649787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494" y="1953528"/>
            <a:ext cx="3684814" cy="28015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M.BHARATH  - 20L31A05D5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M.JOSHITH -20L31A05E3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M.V.SUSHRIYA -20L31A05E6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P.PAWAN – 20L31A05H3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P.YASWANTH SAI – 20L31A05I3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16218"/>
            <a:ext cx="12186555" cy="2941783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5FD82-29BC-3DB5-08FE-8F2FC0E7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7468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65BBA0-595D-4970-8768-2D8DC31F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7077" y="688578"/>
            <a:ext cx="5903262" cy="635397"/>
          </a:xfrm>
        </p:spPr>
        <p:txBody>
          <a:bodyPr/>
          <a:lstStyle/>
          <a:p>
            <a:r>
              <a:rPr lang="en-US" sz="2800" dirty="0"/>
              <a:t>Introduction</a:t>
            </a:r>
          </a:p>
        </p:txBody>
      </p:sp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091BEB8-367A-43EC-85AA-BF46CFFE3E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36089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283C-F40F-4ABA-B7D5-4D429358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32B40-2308-3635-20AF-CDD0A8B413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3488" y="1625600"/>
            <a:ext cx="5655147" cy="4543822"/>
          </a:xfrm>
        </p:spPr>
        <p:txBody>
          <a:bodyPr/>
          <a:lstStyle/>
          <a:p>
            <a:r>
              <a:rPr lang="en-US" sz="2000" spc="100" dirty="0">
                <a:solidFill>
                  <a:schemeClr val="accent6">
                    <a:lumMod val="10000"/>
                    <a:lumOff val="90000"/>
                  </a:schemeClr>
                </a:solidFill>
              </a:rPr>
              <a:t>The present time is an area of internet. In the developed countries almost every system goes by using internet.</a:t>
            </a:r>
          </a:p>
          <a:p>
            <a:endParaRPr lang="en-US" sz="2000" spc="100" dirty="0">
              <a:solidFill>
                <a:schemeClr val="accent6">
                  <a:lumMod val="10000"/>
                  <a:lumOff val="90000"/>
                </a:schemeClr>
              </a:solidFill>
            </a:endParaRPr>
          </a:p>
          <a:p>
            <a:r>
              <a:rPr lang="en-US" sz="2000" spc="100" dirty="0">
                <a:solidFill>
                  <a:schemeClr val="accent6">
                    <a:lumMod val="10000"/>
                    <a:lumOff val="90000"/>
                  </a:schemeClr>
                </a:solidFill>
              </a:rPr>
              <a:t>A person can fulfill his purpose without going outside.</a:t>
            </a:r>
          </a:p>
          <a:p>
            <a:endParaRPr lang="en-US" sz="2000" spc="100" dirty="0">
              <a:solidFill>
                <a:schemeClr val="accent6">
                  <a:lumMod val="10000"/>
                  <a:lumOff val="90000"/>
                </a:schemeClr>
              </a:solidFill>
            </a:endParaRPr>
          </a:p>
          <a:p>
            <a:r>
              <a:rPr lang="en-US" sz="2000" spc="100" dirty="0">
                <a:solidFill>
                  <a:schemeClr val="accent6">
                    <a:lumMod val="10000"/>
                    <a:lumOff val="90000"/>
                  </a:schemeClr>
                </a:solidFill>
              </a:rPr>
              <a:t>Online system is being used in almost all sectors of our life such as education, marketing, transportation , transactions etc.</a:t>
            </a:r>
          </a:p>
          <a:p>
            <a:endParaRPr lang="en-US" sz="2000" spc="100" dirty="0">
              <a:solidFill>
                <a:schemeClr val="accent6">
                  <a:lumMod val="10000"/>
                  <a:lumOff val="90000"/>
                </a:schemeClr>
              </a:solidFill>
            </a:endParaRPr>
          </a:p>
          <a:p>
            <a:r>
              <a:rPr lang="en-US" sz="2000" spc="100" dirty="0">
                <a:solidFill>
                  <a:schemeClr val="accent6">
                    <a:lumMod val="10000"/>
                    <a:lumOff val="90000"/>
                  </a:schemeClr>
                </a:solidFill>
              </a:rPr>
              <a:t>Several countries have started this process long before.</a:t>
            </a:r>
            <a:endParaRPr lang="en-IN" sz="2000" spc="100" dirty="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511D9F-5321-4CAD-95C0-76E67D5E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936" y="4081397"/>
            <a:ext cx="5129463" cy="639955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Website 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1D65-1539-4865-BEC2-CB15EF22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Picture Placeholder 9" descr="Dessert menu on a clipboard in a bin`">
            <a:extLst>
              <a:ext uri="{FF2B5EF4-FFF2-40B4-BE49-F238E27FC236}">
                <a16:creationId xmlns:a16="http://schemas.microsoft.com/office/drawing/2014/main" id="{5A8F35B9-A355-4114-947F-4F5A63863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68613" y="0"/>
            <a:ext cx="6623388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70D9E-0138-7CAD-2489-FC6E06E8D6E8}"/>
              </a:ext>
            </a:extLst>
          </p:cNvPr>
          <p:cNvSpPr txBox="1"/>
          <p:nvPr/>
        </p:nvSpPr>
        <p:spPr>
          <a:xfrm>
            <a:off x="356936" y="425412"/>
            <a:ext cx="529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foreword</a:t>
            </a:r>
            <a:endParaRPr lang="en-IN" sz="2800" cap="all" spc="2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05FAC-617E-EF6F-231B-959CA3AC8135}"/>
              </a:ext>
            </a:extLst>
          </p:cNvPr>
          <p:cNvSpPr txBox="1"/>
          <p:nvPr/>
        </p:nvSpPr>
        <p:spPr>
          <a:xfrm>
            <a:off x="356936" y="4948262"/>
            <a:ext cx="3994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ZA" spc="100" dirty="0">
                <a:solidFill>
                  <a:schemeClr val="bg1"/>
                </a:solidFill>
              </a:rPr>
              <a:t>Simple and efficient to use</a:t>
            </a:r>
            <a:r>
              <a:rPr lang="en-US" spc="100" dirty="0">
                <a:solidFill>
                  <a:schemeClr val="bg1"/>
                </a:solidFill>
              </a:rPr>
              <a:t>​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ZA" spc="100" dirty="0">
                <a:solidFill>
                  <a:schemeClr val="bg1"/>
                </a:solidFill>
              </a:rPr>
              <a:t>Quick customer service assistance</a:t>
            </a:r>
            <a:r>
              <a:rPr lang="en-US" spc="100" dirty="0">
                <a:solidFill>
                  <a:schemeClr val="bg1"/>
                </a:solidFill>
              </a:rPr>
              <a:t>​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ZA" spc="100" dirty="0">
                <a:solidFill>
                  <a:schemeClr val="bg1"/>
                </a:solidFill>
              </a:rPr>
              <a:t>Free 90-day customer service phone number​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ZA" spc="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A4DE6-D800-79AB-E70B-2DB604D7B510}"/>
              </a:ext>
            </a:extLst>
          </p:cNvPr>
          <p:cNvSpPr txBox="1"/>
          <p:nvPr/>
        </p:nvSpPr>
        <p:spPr>
          <a:xfrm>
            <a:off x="274720" y="1269164"/>
            <a:ext cx="5293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pc="100" dirty="0">
                <a:solidFill>
                  <a:schemeClr val="bg1"/>
                </a:solidFill>
              </a:rPr>
              <a:t>In our country , but in some places such as pizza hut , KFC, MYZ UNO etc have started this process.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pc="100" dirty="0">
                <a:solidFill>
                  <a:schemeClr val="bg1"/>
                </a:solidFill>
              </a:rPr>
              <a:t>But it has not started in most of the restaurants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pc="100" dirty="0">
                <a:solidFill>
                  <a:schemeClr val="bg1"/>
                </a:solidFill>
              </a:rPr>
              <a:t>Majority of the people of our country are not much aware of this system.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spc="100" dirty="0">
                <a:solidFill>
                  <a:schemeClr val="bg1"/>
                </a:solidFill>
              </a:rPr>
              <a:t>Our main target is this all process should be more precise.</a:t>
            </a:r>
          </a:p>
        </p:txBody>
      </p:sp>
    </p:spTree>
    <p:extLst>
      <p:ext uri="{BB962C8B-B14F-4D97-AF65-F5344CB8AC3E}">
        <p14:creationId xmlns:p14="http://schemas.microsoft.com/office/powerpoint/2010/main" val="17563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2149803"/>
            <a:ext cx="2383973" cy="1583142"/>
          </a:xfrm>
        </p:spPr>
        <p:txBody>
          <a:bodyPr/>
          <a:lstStyle/>
          <a:p>
            <a:r>
              <a:rPr lang="en-US" dirty="0"/>
              <a:t>Restaurants need new software solutions but are using old or outdated tools and services​</a:t>
            </a: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1783378"/>
            <a:ext cx="2383973" cy="464399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050" y="4048132"/>
            <a:ext cx="2383973" cy="464399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50" y="4414557"/>
            <a:ext cx="2383973" cy="1549920"/>
          </a:xfrm>
        </p:spPr>
        <p:txBody>
          <a:bodyPr/>
          <a:lstStyle/>
          <a:p>
            <a:r>
              <a:rPr lang="en-US" dirty="0"/>
              <a:t>Loss of potential income by not offering new tools for restaurant workers 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192" y="1783378"/>
            <a:ext cx="2383972" cy="464399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4192" y="2149803"/>
            <a:ext cx="2383972" cy="1549920"/>
          </a:xfrm>
        </p:spPr>
        <p:txBody>
          <a:bodyPr/>
          <a:lstStyle/>
          <a:p>
            <a:r>
              <a:rPr lang="en-US" dirty="0"/>
              <a:t>10% increase of POS efficiency prove that there’s a market for simpler POS tools​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192" y="4048132"/>
            <a:ext cx="2383972" cy="464399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/>
          <a:lstStyle/>
          <a:p>
            <a:r>
              <a:rPr lang="en-US" dirty="0"/>
              <a:t>Service industry professionals want something that’s easy to adopt and simple to use for their restaurant​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92333" y="1783378"/>
            <a:ext cx="2383972" cy="464399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92333" y="2149803"/>
            <a:ext cx="2383972" cy="1549920"/>
          </a:xfrm>
        </p:spPr>
        <p:txBody>
          <a:bodyPr/>
          <a:lstStyle/>
          <a:p>
            <a:r>
              <a:rPr lang="en-US" dirty="0"/>
              <a:t>New restaurant tools increased profits by $20 million in 2019 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62E4B-072E-4C42-BF51-7B779A04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5" y="664448"/>
            <a:ext cx="9993085" cy="892630"/>
          </a:xfrm>
        </p:spPr>
        <p:txBody>
          <a:bodyPr/>
          <a:lstStyle/>
          <a:p>
            <a:r>
              <a:rPr lang="en-US" sz="3200" dirty="0"/>
              <a:t>Solution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DAFCE28-9561-49FB-B62F-E695125820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2470793" y="2290408"/>
            <a:ext cx="14496539" cy="2921187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4E48D9-B460-4807-930C-B2FD99DD4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301" y="2290408"/>
            <a:ext cx="2383973" cy="464399"/>
          </a:xfrm>
        </p:spPr>
        <p:txBody>
          <a:bodyPr/>
          <a:lstStyle/>
          <a:p>
            <a:r>
              <a:rPr lang="en-US" sz="1800" dirty="0"/>
              <a:t>Close the gap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55719757-528E-45B6-B6AF-D44DC695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958" y="3192667"/>
            <a:ext cx="2383973" cy="1583142"/>
          </a:xfrm>
        </p:spPr>
        <p:txBody>
          <a:bodyPr/>
          <a:lstStyle/>
          <a:p>
            <a:r>
              <a:rPr lang="en-US" sz="1800" dirty="0"/>
              <a:t>Our product makes restaurant management easier.​</a:t>
            </a:r>
          </a:p>
          <a:p>
            <a:endParaRPr lang="en-US" sz="18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02825D8-98D5-4B9D-8506-D66839B22A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6732" y="2290408"/>
            <a:ext cx="2383972" cy="464399"/>
          </a:xfrm>
        </p:spPr>
        <p:txBody>
          <a:bodyPr/>
          <a:lstStyle/>
          <a:p>
            <a:r>
              <a:rPr lang="en-US" sz="1800" dirty="0"/>
              <a:t>Target audience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DBF1837-AF2C-4BDC-A7D4-5CCFD68A3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76732" y="3226926"/>
            <a:ext cx="2383972" cy="1549920"/>
          </a:xfrm>
        </p:spPr>
        <p:txBody>
          <a:bodyPr/>
          <a:lstStyle/>
          <a:p>
            <a:r>
              <a:rPr lang="en-US" sz="1800" dirty="0"/>
              <a:t>Restaurant managers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B39D88-A52B-426B-A853-E65BD4FC5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11404" y="2231175"/>
            <a:ext cx="2383973" cy="464399"/>
          </a:xfrm>
        </p:spPr>
        <p:txBody>
          <a:bodyPr/>
          <a:lstStyle/>
          <a:p>
            <a:r>
              <a:rPr lang="en-US" sz="1800" dirty="0"/>
              <a:t>Cost savings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07A9FA1-2AC9-4B1D-B7BA-8ED1D91F40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6627" y="3237200"/>
            <a:ext cx="2383973" cy="1549920"/>
          </a:xfrm>
        </p:spPr>
        <p:txBody>
          <a:bodyPr/>
          <a:lstStyle/>
          <a:p>
            <a:r>
              <a:rPr lang="en-US" sz="1800" dirty="0"/>
              <a:t>Reduce costs for client by helping restaurants gauge their inventory and reservations ​by making online</a:t>
            </a:r>
          </a:p>
          <a:p>
            <a:r>
              <a:rPr lang="en-US" sz="1800" dirty="0"/>
              <a:t>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BA5E91-1995-47D0-BB5C-58C90377D3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95834" y="2329663"/>
            <a:ext cx="2383972" cy="464399"/>
          </a:xfrm>
        </p:spPr>
        <p:txBody>
          <a:bodyPr/>
          <a:lstStyle/>
          <a:p>
            <a:r>
              <a:rPr lang="en-US" sz="1800" dirty="0"/>
              <a:t>Easy to use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58BA41F-3849-457C-9696-BAB0D3B3AE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4054" y="2976041"/>
            <a:ext cx="2383972" cy="1549920"/>
          </a:xfrm>
        </p:spPr>
        <p:txBody>
          <a:bodyPr/>
          <a:lstStyle/>
          <a:p>
            <a:r>
              <a:rPr lang="en-US" sz="1800" dirty="0"/>
              <a:t>A simple product that gives restaurants the information they need in order to make informed staffing decisions ​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04BB0-DB84-4BBE-9370-8BA7BC2C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893045"/>
            <a:ext cx="5094517" cy="296676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A66EBC9-050A-41F3-AD91-30F38B701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787638"/>
            <a:ext cx="2383973" cy="46439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54063"/>
            <a:ext cx="2383973" cy="1452926"/>
          </a:xfrm>
        </p:spPr>
        <p:txBody>
          <a:bodyPr/>
          <a:lstStyle/>
          <a:p>
            <a:r>
              <a:rPr lang="en-ZA" dirty="0"/>
              <a:t>Only product specifically dedicated to the restaurant industry.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4048610"/>
            <a:ext cx="2383973" cy="46439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415035"/>
            <a:ext cx="2383973" cy="1332622"/>
          </a:xfrm>
        </p:spPr>
        <p:txBody>
          <a:bodyPr/>
          <a:lstStyle/>
          <a:p>
            <a:r>
              <a:rPr lang="en-ZA" dirty="0"/>
              <a:t>Conducted testing with restaurants in the area.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B635C66-907A-4B1E-B906-8C17503D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746" y="1787638"/>
            <a:ext cx="2383972" cy="46439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8746" y="2154063"/>
            <a:ext cx="2383972" cy="1422437"/>
          </a:xfrm>
        </p:spPr>
        <p:txBody>
          <a:bodyPr/>
          <a:lstStyle/>
          <a:p>
            <a:r>
              <a:rPr lang="en-ZA" dirty="0"/>
              <a:t>First beautifully designed product that's both stylish and functional​.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0A4B6F0-B646-494F-9077-F6D8B21788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48746" y="4048610"/>
            <a:ext cx="2383972" cy="46439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E4BE4F1-3290-4AFE-886F-51E891A96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8746" y="4415035"/>
            <a:ext cx="2383972" cy="1332622"/>
          </a:xfrm>
        </p:spPr>
        <p:txBody>
          <a:bodyPr/>
          <a:lstStyle/>
          <a:p>
            <a:r>
              <a:rPr lang="en-ZA" dirty="0"/>
              <a:t>Designed with the help and input of restaurant and service workers in the field ​.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603" y="506600"/>
            <a:ext cx="6212793" cy="63995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9603" y="1124727"/>
            <a:ext cx="6212793" cy="568896"/>
          </a:xfrm>
        </p:spPr>
        <p:txBody>
          <a:bodyPr/>
          <a:lstStyle/>
          <a:p>
            <a:r>
              <a:rPr lang="en-ZA" sz="2400" dirty="0">
                <a:solidFill>
                  <a:schemeClr val="bg1"/>
                </a:solidFill>
              </a:rPr>
              <a:t>How we’ll scale in the future</a:t>
            </a:r>
            <a:r>
              <a:rPr lang="en-US" sz="24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8D2C7F6-368E-449F-9425-47ED4ECD0F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3021" y="2362884"/>
            <a:ext cx="1976939" cy="1851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9A909A6-66AD-4F11-B7D0-F3469DD12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8786" y="4573196"/>
            <a:ext cx="2603876" cy="1540878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To increase efficiency and improve services provided to the customers </a:t>
            </a:r>
            <a:r>
              <a:rPr lang="en-US" dirty="0"/>
              <a:t>.​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DA649-E2A1-A791-7AA2-CB6713AC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14" y="2217226"/>
            <a:ext cx="2933435" cy="2127738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D3F51C1-D1E0-48F8-B657-763BE6031D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01768" y="4573196"/>
            <a:ext cx="2431015" cy="114894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To be able to stand out from competitors in the food  service industry.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62BF40E-A79A-4B0A-A650-2886D69D91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83840" y="4573196"/>
            <a:ext cx="2431015" cy="138544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To reduce restaurant’s food wastage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0F763-A69E-F7C2-C12D-ADA1E8B1A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5" r="4573"/>
          <a:stretch/>
        </p:blipFill>
        <p:spPr>
          <a:xfrm>
            <a:off x="1199819" y="2217226"/>
            <a:ext cx="2838778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8F8BCE-D183-8109-A9AE-9AEFEE073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65" b="7965"/>
          <a:stretch/>
        </p:blipFill>
        <p:spPr>
          <a:xfrm>
            <a:off x="8382287" y="2217226"/>
            <a:ext cx="3230593" cy="21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8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 descr="A picture containing grapes with leaves on a wooden table">
            <a:extLst>
              <a:ext uri="{FF2B5EF4-FFF2-40B4-BE49-F238E27FC236}">
                <a16:creationId xmlns:a16="http://schemas.microsoft.com/office/drawing/2014/main" id="{CF7C2A40-D3E7-4D1B-9DDF-B0A6443AEA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F31A41E-8202-40FC-B2C6-C7EB5EDA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2067161"/>
            <a:ext cx="4386945" cy="1006199"/>
          </a:xfrm>
        </p:spPr>
        <p:txBody>
          <a:bodyPr/>
          <a:lstStyle/>
          <a:p>
            <a:r>
              <a:rPr lang="en-ZA" dirty="0"/>
              <a:t>We based our research on market trends and data from over 1,000 restaurants</a:t>
            </a:r>
            <a:r>
              <a:rPr lang="en-US" dirty="0"/>
              <a:t>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AABD7E-46EF-4DB8-A2F5-BB80528CD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766051"/>
            <a:ext cx="4386945" cy="464399"/>
          </a:xfrm>
        </p:spPr>
        <p:txBody>
          <a:bodyPr/>
          <a:lstStyle/>
          <a:p>
            <a:r>
              <a:rPr lang="en-US" dirty="0"/>
              <a:t>research​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2217"/>
            <a:ext cx="4386945" cy="639955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82BE7B0-1CCA-4BF0-98DC-456A6AB8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99611"/>
            <a:ext cx="4386945" cy="464399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766364-83B6-44A6-8415-121DAAD8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512803"/>
            <a:ext cx="4386758" cy="1006475"/>
          </a:xfrm>
        </p:spPr>
        <p:txBody>
          <a:bodyPr/>
          <a:lstStyle/>
          <a:p>
            <a:r>
              <a:rPr lang="en-ZA" dirty="0"/>
              <a:t>We believe managers need new industry tools and mandatorily websites to help run their restaurants</a:t>
            </a:r>
            <a:r>
              <a:rPr lang="en-US" dirty="0"/>
              <a:t>​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70AE34-A728-49BD-95CB-82DDDCF64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976" y="4643683"/>
            <a:ext cx="4386945" cy="4643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670BB3-7936-47E7-A284-3C1A76A4C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7" y="4956875"/>
            <a:ext cx="4386758" cy="1006475"/>
          </a:xfrm>
        </p:spPr>
        <p:txBody>
          <a:bodyPr/>
          <a:lstStyle/>
          <a:p>
            <a:r>
              <a:rPr lang="en-ZA" dirty="0"/>
              <a:t>Minimalist design and easy to use 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113</TotalTime>
  <Words>561</Words>
  <Application>Microsoft Office PowerPoint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Calisto MT</vt:lpstr>
      <vt:lpstr>Courier New</vt:lpstr>
      <vt:lpstr>Kunstler Script</vt:lpstr>
      <vt:lpstr>Wingdings</vt:lpstr>
      <vt:lpstr>Office Theme</vt:lpstr>
      <vt:lpstr>welcome</vt:lpstr>
      <vt:lpstr>Project TEAM</vt:lpstr>
      <vt:lpstr>Introduction</vt:lpstr>
      <vt:lpstr>Website benefits</vt:lpstr>
      <vt:lpstr>Problems</vt:lpstr>
      <vt:lpstr>Solution</vt:lpstr>
      <vt:lpstr>Product overview</vt:lpstr>
      <vt:lpstr>objectives</vt:lpstr>
      <vt:lpstr>Business model</vt:lpstr>
      <vt:lpstr>2-Year action plan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Sushriya M</dc:creator>
  <cp:lastModifiedBy>Sushriya M</cp:lastModifiedBy>
  <cp:revision>2</cp:revision>
  <dcterms:created xsi:type="dcterms:W3CDTF">2022-06-11T04:18:14Z</dcterms:created>
  <dcterms:modified xsi:type="dcterms:W3CDTF">2022-06-19T19:22:07Z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